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60" r:id="rId5"/>
    <p:sldId id="266" r:id="rId6"/>
    <p:sldId id="269" r:id="rId7"/>
    <p:sldId id="271" r:id="rId8"/>
    <p:sldId id="275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1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8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2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3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3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6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1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EAF92-B1C9-4A51-8137-27C571EDBFD0}" type="datetimeFigureOut">
              <a:rPr lang="en-US" smtClean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50394-3171-4507-8E38-8324BC1B85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7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dac.inbox@nndod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ethaleneroanhorse@nndode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hirleysmith@nndode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arrickfranklin@nndode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orthealitson@nndode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C26DB-F545-2360-DC77-DBBB477A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dirty="0"/>
              <a:t>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D3CE1-901E-C86A-45D5-B1719FD18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760"/>
            <a:ext cx="10515600" cy="37672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The school is limited to two (2) slides per DODE program area</a:t>
            </a:r>
          </a:p>
          <a:p>
            <a:pPr marL="514350" indent="-514350">
              <a:buAutoNum type="arabicPeriod"/>
            </a:pPr>
            <a:r>
              <a:rPr lang="en-US" dirty="0"/>
              <a:t>If not required, do not add additional information</a:t>
            </a:r>
          </a:p>
          <a:p>
            <a:pPr marL="514350" indent="-514350">
              <a:buAutoNum type="arabicPeriod"/>
            </a:pPr>
            <a:r>
              <a:rPr lang="en-US" dirty="0"/>
              <a:t>Adding color and images is acceptable</a:t>
            </a:r>
          </a:p>
          <a:p>
            <a:pPr marL="514350" indent="-514350">
              <a:buAutoNum type="arabicPeriod"/>
            </a:pPr>
            <a:r>
              <a:rPr lang="en-US" dirty="0"/>
              <a:t>Presentation time limit is 15 minutes </a:t>
            </a:r>
          </a:p>
          <a:p>
            <a:pPr marL="514350" indent="-514350">
              <a:buAutoNum type="arabicPeriod"/>
            </a:pPr>
            <a:r>
              <a:rPr lang="en-US" dirty="0"/>
              <a:t>Q&amp;A by NNBOE members will begin immediately after the presentation is completed by the school </a:t>
            </a:r>
          </a:p>
          <a:p>
            <a:pPr marL="514350" indent="-514350">
              <a:buAutoNum type="arabicPeriod"/>
            </a:pPr>
            <a:r>
              <a:rPr lang="en-US" dirty="0"/>
              <a:t>Be prepared to present IN-PERSON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55F1D-D34A-493F-67C3-3A7ECC3E87BA}"/>
              </a:ext>
            </a:extLst>
          </p:cNvPr>
          <p:cNvSpPr txBox="1"/>
          <p:nvPr/>
        </p:nvSpPr>
        <p:spPr>
          <a:xfrm>
            <a:off x="6322719" y="5182003"/>
            <a:ext cx="5628440" cy="131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b="1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For Assistance:  </a:t>
            </a: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Segoe UI" panose="020B0502040204020203" pitchFamily="34" charset="0"/>
              </a:rPr>
              <a:t>Office of Dine’ Accountability and Complianc</a:t>
            </a:r>
            <a:r>
              <a:rPr lang="en-US" sz="1600" kern="0" dirty="0">
                <a:solidFill>
                  <a:srgbClr val="000000"/>
                </a:solidFill>
                <a:ea typeface="Aptos" panose="020B0004020202020204" pitchFamily="34" charset="0"/>
                <a:cs typeface="Segoe UI" panose="020B0502040204020203" pitchFamily="34" charset="0"/>
              </a:rPr>
              <a:t>e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Phone: 928-871-7466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Email: </a:t>
            </a:r>
            <a:r>
              <a:rPr lang="en-US" sz="1600" b="0" i="0" dirty="0">
                <a:effectLst/>
                <a:latin typeface="Calibri" panose="020F0502020204030204" pitchFamily="34" charset="0"/>
                <a:hlinkClick r:id="rId2" tooltip="mailto:odac.inbox@nndode.org"/>
              </a:rPr>
              <a:t>odac.inbox@nndode.org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A9BBFA-4D38-5E62-74D4-CA16C199CFCD}"/>
              </a:ext>
            </a:extLst>
          </p:cNvPr>
          <p:cNvSpPr txBox="1"/>
          <p:nvPr/>
        </p:nvSpPr>
        <p:spPr>
          <a:xfrm>
            <a:off x="9834113" y="6123543"/>
            <a:ext cx="183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Revised 03.28.25</a:t>
            </a:r>
          </a:p>
        </p:txBody>
      </p:sp>
    </p:spTree>
    <p:extLst>
      <p:ext uri="{BB962C8B-B14F-4D97-AF65-F5344CB8AC3E}">
        <p14:creationId xmlns:p14="http://schemas.microsoft.com/office/powerpoint/2010/main" val="164571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893" y="469219"/>
            <a:ext cx="11504645" cy="1973191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Cambria" panose="02040503050406030204" pitchFamily="18" charset="0"/>
              </a:rPr>
              <a:t>2024</a:t>
            </a:r>
            <a:br>
              <a:rPr lang="en-US" sz="5000" b="1" dirty="0">
                <a:latin typeface="Cambria" panose="02040503050406030204" pitchFamily="18" charset="0"/>
              </a:rPr>
            </a:br>
            <a:r>
              <a:rPr lang="en-US" sz="5000" b="1" dirty="0">
                <a:latin typeface="Cambria" panose="02040503050406030204" pitchFamily="18" charset="0"/>
              </a:rPr>
              <a:t>Navajo Tribally Controlled Schools (TCS)  Reauthorization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963" y="2743200"/>
            <a:ext cx="9545217" cy="2959768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School Name:</a:t>
            </a:r>
          </a:p>
          <a:p>
            <a:r>
              <a:rPr lang="en-US" dirty="0">
                <a:latin typeface="Cambria" panose="02040503050406030204" pitchFamily="18" charset="0"/>
              </a:rPr>
              <a:t>City and State:</a:t>
            </a:r>
          </a:p>
          <a:p>
            <a:r>
              <a:rPr lang="en-US" dirty="0">
                <a:latin typeface="Cambria" panose="02040503050406030204" pitchFamily="18" charset="0"/>
              </a:rPr>
              <a:t>School Board Members:</a:t>
            </a:r>
          </a:p>
          <a:p>
            <a:r>
              <a:rPr lang="en-US" dirty="0">
                <a:latin typeface="Cambria" panose="02040503050406030204" pitchFamily="18" charset="0"/>
              </a:rPr>
              <a:t>Executive Director/Superintendent Name: (</a:t>
            </a:r>
            <a:r>
              <a:rPr lang="en-US" i="1" dirty="0">
                <a:latin typeface="Cambria" panose="02040503050406030204" pitchFamily="18" charset="0"/>
              </a:rPr>
              <a:t>if applicable</a:t>
            </a:r>
            <a:r>
              <a:rPr lang="en-US" dirty="0">
                <a:latin typeface="Cambria" panose="02040503050406030204" pitchFamily="18" charset="0"/>
              </a:rPr>
              <a:t>)</a:t>
            </a:r>
          </a:p>
          <a:p>
            <a:r>
              <a:rPr lang="en-US" dirty="0">
                <a:latin typeface="Cambria" panose="02040503050406030204" pitchFamily="18" charset="0"/>
              </a:rPr>
              <a:t>School Principal Name:</a:t>
            </a:r>
          </a:p>
          <a:p>
            <a:r>
              <a:rPr lang="en-US" dirty="0">
                <a:latin typeface="Cambria" panose="02040503050406030204" pitchFamily="18" charset="0"/>
              </a:rPr>
              <a:t>Navajo Nation Agency: </a:t>
            </a:r>
          </a:p>
        </p:txBody>
      </p:sp>
    </p:spTree>
    <p:extLst>
      <p:ext uri="{BB962C8B-B14F-4D97-AF65-F5344CB8AC3E}">
        <p14:creationId xmlns:p14="http://schemas.microsoft.com/office/powerpoint/2010/main" val="237714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11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Cambria" panose="02040503050406030204" pitchFamily="18" charset="0"/>
              </a:rPr>
              <a:t>Audit Ending 2024 Designation:</a:t>
            </a:r>
            <a:br>
              <a:rPr lang="en-US" b="1" u="sng" dirty="0">
                <a:latin typeface="Cambria" panose="02040503050406030204" pitchFamily="18" charset="0"/>
              </a:rPr>
            </a:br>
            <a:r>
              <a:rPr lang="en-US" sz="3300" dirty="0">
                <a:latin typeface="Cambria" panose="02040503050406030204" pitchFamily="18" charset="0"/>
              </a:rPr>
              <a:t>Summary of Auditor’s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539551"/>
            <a:ext cx="11635273" cy="487991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FINANCIAL STATEMENTS: </a:t>
            </a:r>
            <a:r>
              <a:rPr lang="en-US" sz="2400" dirty="0">
                <a:latin typeface="Cambria" panose="02040503050406030204" pitchFamily="18" charset="0"/>
              </a:rPr>
              <a:t>Type of auditor’s report issued:  __________________________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Internal Control over financial reporting: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Material weaknesses identified?:  _________________________________________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Significant deficiencies identified?:  _______________________________________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Noncompliance material to financial statement noted?:  ______________________________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FEDERAL AWARDS: </a:t>
            </a:r>
            <a:r>
              <a:rPr lang="en-US" sz="2400" dirty="0">
                <a:latin typeface="Cambria" panose="02040503050406030204" pitchFamily="18" charset="0"/>
              </a:rPr>
              <a:t>Type of Auditor’s report issued on compliance for major programs:  ______________________________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Internal Control over major programs: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Material weakness identified?:  ___________________________________________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Significant deficiencies identified not considered being material weakness?:  ______________________________</a:t>
            </a:r>
          </a:p>
          <a:p>
            <a:pPr lvl="2"/>
            <a:r>
              <a:rPr lang="en-US" sz="1600" dirty="0">
                <a:latin typeface="Cambria" panose="02040503050406030204" pitchFamily="18" charset="0"/>
              </a:rPr>
              <a:t>Any audit findings disclosed that are required to be reported in accordance with section 200.516 of the Uniform Guidance?:  ____________________________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Auditee qualified as low-risk auditee?: 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5844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E0645-FAA3-4A6F-8D24-5D443516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Data- Office of Educational Research and Statistics (OERS)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B29D2-FED4-4552-B257-F33821D20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00783" cy="2932806"/>
          </a:xfrm>
        </p:spPr>
        <p:txBody>
          <a:bodyPr>
            <a:normAutofit/>
          </a:bodyPr>
          <a:lstStyle/>
          <a:p>
            <a:pPr marL="342900" lvl="1" indent="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variables: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Enrollment – previous year and current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count – certified and non-certified (do not include names)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Attendance rate – ADM and ADA 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Graduation rate (high school only) 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Proficiency for math and English (previous year to current/2 yr trend) </a:t>
            </a:r>
          </a:p>
          <a:p>
            <a:pPr lvl="2" indent="-342900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Growth for math and English (previous year to current/2 yr trend)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AE28A-D8AD-4F5B-5E7D-F13CC3A4E7F3}"/>
              </a:ext>
            </a:extLst>
          </p:cNvPr>
          <p:cNvSpPr txBox="1"/>
          <p:nvPr/>
        </p:nvSpPr>
        <p:spPr>
          <a:xfrm>
            <a:off x="838200" y="4893368"/>
            <a:ext cx="5628440" cy="1696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b="1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For Program Assistance:  </a:t>
            </a: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Sethalene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Roanhorse, OERS Sr. Statistical Research </a:t>
            </a:r>
            <a:r>
              <a:rPr lang="en-US" sz="1600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Anyst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Phone: 928-871-7616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Email: 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2"/>
              </a:rPr>
              <a:t>sethaleneroanhorse@nndode.org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 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3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4CA5-17FA-4C36-A2D8-E0195F0FB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8" y="230820"/>
            <a:ext cx="10809303" cy="1961965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Navajo Language and Culture- Office of Standards Curriculum and Assessment Development (OSCAD)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489F9-68DD-44F6-9286-7D2796B02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192786"/>
            <a:ext cx="10650245" cy="2272682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15000"/>
              </a:lnSpc>
              <a:buNone/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Presentation variables:</a:t>
            </a:r>
          </a:p>
          <a:p>
            <a:pPr marL="1257300" lvl="2" indent="-342900">
              <a:lnSpc>
                <a:spcPct val="115000"/>
              </a:lnSpc>
              <a:buFont typeface="+mj-lt"/>
              <a:buAutoNum type="alphaUcPeriod"/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School Dine’ language teacher certified?</a:t>
            </a:r>
          </a:p>
          <a:p>
            <a:pPr marL="1257300" lvl="2" indent="-342900">
              <a:lnSpc>
                <a:spcPct val="115000"/>
              </a:lnSpc>
              <a:buFont typeface="+mj-lt"/>
              <a:buAutoNum type="alphaUcPeriod"/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Number of minutes 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Navajo Language and Culture Class is offered per day/per grade level?</a:t>
            </a:r>
          </a:p>
          <a:p>
            <a:pPr marL="1257300" lvl="2" indent="-342900">
              <a:lnSpc>
                <a:spcPct val="115000"/>
              </a:lnSpc>
              <a:buFont typeface="+mj-lt"/>
              <a:buAutoNum type="alphaUcPeriod"/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Doe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s the school have a 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Dine’ Language curriculum? 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If yes, is this aligned to the Dine’ Content Standards? 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If not, why? </a:t>
            </a:r>
          </a:p>
          <a:p>
            <a:pPr marL="1257300" lvl="2" indent="-342900">
              <a:lnSpc>
                <a:spcPct val="115000"/>
              </a:lnSpc>
              <a:buFont typeface="+mj-lt"/>
              <a:buAutoNum type="alphaUcPeriod"/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Provide the school site FY’23 Navajo Language and 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Culture 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Data – previous year to curren</a:t>
            </a:r>
            <a:r>
              <a:rPr lang="en-US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t (2 yr trend)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0AFDC-8402-0964-755B-AB7FAD82B7EF}"/>
              </a:ext>
            </a:extLst>
          </p:cNvPr>
          <p:cNvSpPr txBox="1"/>
          <p:nvPr/>
        </p:nvSpPr>
        <p:spPr>
          <a:xfrm>
            <a:off x="781237" y="4465468"/>
            <a:ext cx="5628440" cy="1696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b="1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For Program Assistance:  </a:t>
            </a: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Shirley Smith, OSCA</a:t>
            </a:r>
            <a:r>
              <a:rPr lang="en-US" sz="1600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D 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Sr. Education Specialist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Phone: 928-871-7661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Email: </a:t>
            </a:r>
            <a:r>
              <a:rPr lang="en-US" sz="16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2"/>
              </a:rPr>
              <a:t>shirleysmith@nndode.org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9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6B2F-46F2-48AC-8822-3DE8C4EE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10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Accreditation – Cognia Navajo 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CB988-8AE9-40E8-9082-C15E45085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44" y="1726082"/>
            <a:ext cx="4493550" cy="3746201"/>
          </a:xfrm>
        </p:spPr>
        <p:txBody>
          <a:bodyPr/>
          <a:lstStyle/>
          <a:p>
            <a:pPr marL="3429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on:</a:t>
            </a:r>
          </a:p>
          <a:p>
            <a:pPr marL="1028700" lvl="2" indent="-342900">
              <a:lnSpc>
                <a:spcPct val="115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</a:p>
          <a:p>
            <a:pPr marL="1028700" lvl="2" indent="-342900">
              <a:lnSpc>
                <a:spcPct val="115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Dates of review</a:t>
            </a:r>
          </a:p>
          <a:p>
            <a:pPr marL="1028700" lvl="2" indent="-342900">
              <a:lnSpc>
                <a:spcPct val="115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of engagement with office</a:t>
            </a:r>
          </a:p>
          <a:p>
            <a:pPr marL="1028700" lvl="2" indent="-342900">
              <a:lnSpc>
                <a:spcPct val="115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development attended</a:t>
            </a:r>
          </a:p>
          <a:p>
            <a:pPr marL="685800" lvl="2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7F5185-426D-42E6-8F78-21E325793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758317"/>
              </p:ext>
            </p:extLst>
          </p:nvPr>
        </p:nvGraphicFramePr>
        <p:xfrm>
          <a:off x="5131294" y="1726082"/>
          <a:ext cx="6604988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5680">
                  <a:extLst>
                    <a:ext uri="{9D8B030D-6E8A-4147-A177-3AD203B41FA5}">
                      <a16:colId xmlns:a16="http://schemas.microsoft.com/office/drawing/2014/main" val="4130519852"/>
                    </a:ext>
                  </a:extLst>
                </a:gridCol>
                <a:gridCol w="950358">
                  <a:extLst>
                    <a:ext uri="{9D8B030D-6E8A-4147-A177-3AD203B41FA5}">
                      <a16:colId xmlns:a16="http://schemas.microsoft.com/office/drawing/2014/main" val="751507633"/>
                    </a:ext>
                  </a:extLst>
                </a:gridCol>
                <a:gridCol w="950358">
                  <a:extLst>
                    <a:ext uri="{9D8B030D-6E8A-4147-A177-3AD203B41FA5}">
                      <a16:colId xmlns:a16="http://schemas.microsoft.com/office/drawing/2014/main" val="3467620205"/>
                    </a:ext>
                  </a:extLst>
                </a:gridCol>
                <a:gridCol w="2898592">
                  <a:extLst>
                    <a:ext uri="{9D8B030D-6E8A-4147-A177-3AD203B41FA5}">
                      <a16:colId xmlns:a16="http://schemas.microsoft.com/office/drawing/2014/main" val="3706674354"/>
                    </a:ext>
                  </a:extLst>
                </a:gridCol>
              </a:tblGrid>
              <a:tr h="4808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Schools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Accreditation Status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Expiration Date of Accreditation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Notes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75892635"/>
                  </a:ext>
                </a:extLst>
              </a:tr>
              <a:tr h="320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Residential program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Accredited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*Not accredited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information needed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838034732"/>
                  </a:ext>
                </a:extLst>
              </a:tr>
              <a:tr h="12822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Learning CS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Accredited/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Accredited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6/30/2021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School has been working with our office to prepare for their review.  Accreditation Engagement Review is scheduled for April 18-21, 2021.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 also have been in attendance of: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-1/2/2020 – training on assessment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8/12/2019- Training on continuous improvement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564718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0AED60-E525-7FD1-67D4-DF21C55FB2A5}"/>
              </a:ext>
            </a:extLst>
          </p:cNvPr>
          <p:cNvSpPr txBox="1"/>
          <p:nvPr/>
        </p:nvSpPr>
        <p:spPr>
          <a:xfrm>
            <a:off x="967669" y="4730389"/>
            <a:ext cx="5628440" cy="1696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b="1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For Program Assistance:  </a:t>
            </a: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Darrick Franklin, COGNIA Principal Education Specialist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Phone: 928-871-7471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Email: 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2"/>
              </a:rPr>
              <a:t>darrickfranklin@nndode.org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4794C8-38B7-C3B4-D1CD-EDE3DACE989D}"/>
              </a:ext>
            </a:extLst>
          </p:cNvPr>
          <p:cNvSpPr txBox="1"/>
          <p:nvPr/>
        </p:nvSpPr>
        <p:spPr>
          <a:xfrm>
            <a:off x="6247604" y="3739749"/>
            <a:ext cx="2427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25682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24D8-CD47-4F07-96FE-D5F271C4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Improvement – Office of Diné School Improvement (ODSI)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7EB31-5197-47B1-ACED-E0F0410B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2" y="1887769"/>
            <a:ext cx="10515600" cy="1752076"/>
          </a:xfrm>
        </p:spPr>
        <p:txBody>
          <a:bodyPr/>
          <a:lstStyle/>
          <a:p>
            <a:pPr marL="685800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Presentation variable(s):</a:t>
            </a:r>
          </a:p>
          <a:p>
            <a:pPr marL="1485900" lvl="3" indent="-342900">
              <a:lnSpc>
                <a:spcPct val="115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for Learning Action Plan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2" indent="-1714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2" indent="-1714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F6BC61-5C90-40D7-64A5-A857CB9D54AD}"/>
              </a:ext>
            </a:extLst>
          </p:cNvPr>
          <p:cNvSpPr txBox="1"/>
          <p:nvPr/>
        </p:nvSpPr>
        <p:spPr>
          <a:xfrm>
            <a:off x="1296394" y="4491348"/>
            <a:ext cx="5628440" cy="1310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b="1" kern="0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For Program Assistance:  </a:t>
            </a: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Dorthea </a:t>
            </a:r>
            <a:r>
              <a:rPr lang="en-US" sz="1600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Litson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, ODSI Sr. Education Specialist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Phone: 928-871-7452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15000"/>
              </a:lnSpc>
              <a:spcAft>
                <a:spcPts val="800"/>
              </a:spcAft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Email: </a:t>
            </a:r>
            <a:r>
              <a:rPr lang="en-US" sz="1600" u="sng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2"/>
              </a:rPr>
              <a:t>dorthealitson@nndode.org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75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F32C-B8F1-3FF5-2242-BC2D696E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Focal School Agreement- (ODSI)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F78CB-F7E5-B35A-632C-9A117A501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upload a copy of the approved school site focal agreement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6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24D8-CD47-4F07-96FE-D5F271C4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253" y="1201319"/>
            <a:ext cx="6140116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Thank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7EB31-5197-47B1-ACED-E0F0410B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653" y="2873960"/>
            <a:ext cx="4311316" cy="1110080"/>
          </a:xfrm>
        </p:spPr>
        <p:txBody>
          <a:bodyPr/>
          <a:lstStyle/>
          <a:p>
            <a:pPr algn="ctr"/>
            <a:r>
              <a:rPr lang="en-US" dirty="0"/>
              <a:t>Add school logo here </a:t>
            </a:r>
          </a:p>
        </p:txBody>
      </p:sp>
    </p:spTree>
    <p:extLst>
      <p:ext uri="{BB962C8B-B14F-4D97-AF65-F5344CB8AC3E}">
        <p14:creationId xmlns:p14="http://schemas.microsoft.com/office/powerpoint/2010/main" val="361070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620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Guidance</vt:lpstr>
      <vt:lpstr>2024 Navajo Tribally Controlled Schools (TCS)  Reauthorization Presentation</vt:lpstr>
      <vt:lpstr>Audit Ending 2024 Designation: Summary of Auditor’s Results</vt:lpstr>
      <vt:lpstr>School Data- Office of Educational Research and Statistics (OERS) </vt:lpstr>
      <vt:lpstr>Navajo Language and Culture- Office of Standards Curriculum and Assessment Development (OSCAD)</vt:lpstr>
      <vt:lpstr>Accreditation – Cognia Navajo Nation</vt:lpstr>
      <vt:lpstr>School Improvement – Office of Diné School Improvement (ODSI)</vt:lpstr>
      <vt:lpstr>Focal School Agreement- (ODSI)</vt:lpstr>
      <vt:lpstr>Thank you.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Navajo Tribally Controlled Schools Reauthorization Presentation</dc:title>
  <dc:creator>Darrick Franklin</dc:creator>
  <cp:lastModifiedBy>Anderson Yazzie</cp:lastModifiedBy>
  <cp:revision>31</cp:revision>
  <dcterms:created xsi:type="dcterms:W3CDTF">2021-04-06T15:52:53Z</dcterms:created>
  <dcterms:modified xsi:type="dcterms:W3CDTF">2025-03-29T16:58:18Z</dcterms:modified>
</cp:coreProperties>
</file>